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8" r:id="rId2"/>
    <p:sldId id="275" r:id="rId3"/>
    <p:sldId id="295" r:id="rId4"/>
    <p:sldId id="263" r:id="rId5"/>
    <p:sldId id="296" r:id="rId6"/>
    <p:sldId id="264" r:id="rId7"/>
    <p:sldId id="293" r:id="rId8"/>
    <p:sldId id="301" r:id="rId9"/>
    <p:sldId id="302" r:id="rId10"/>
    <p:sldId id="298" r:id="rId11"/>
    <p:sldId id="299" r:id="rId12"/>
    <p:sldId id="297" r:id="rId13"/>
    <p:sldId id="300" r:id="rId14"/>
    <p:sldId id="303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FA79F8-BE19-4D99-9083-DFBD2722AC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6377-6819-427B-9B99-7453B73BF2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02E1D-53D6-4C57-B58F-1840BB05AA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AE873B-BD43-4264-9061-CBBDB581B4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B8D27B-C307-42EB-B7CE-D63020B7CB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18C465-ED9D-4E2B-BD3B-5DC5705BB4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71B4-3B01-45E5-AF5C-DDDABCB7E0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60ACC-EBE4-483B-B612-DD59EE4952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78C7-1E8A-4DA5-94F0-A7D5E2AB6A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C0D89-D4A1-49C4-97BC-C3496D5BA3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CB6B1-3F9A-46B4-B13A-DA25381D6E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95725-DF03-4CA9-9922-D680EFA40C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CC3FF-A35D-447B-8265-C3585C9495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A4CAA-6E20-4295-8E9A-CFB1051D66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alphaModFix amt="3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EC9B61B-675E-457F-B226-DFA70844FB2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27" y="683387"/>
            <a:ext cx="8686800" cy="1384300"/>
          </a:xfrm>
        </p:spPr>
        <p:txBody>
          <a:bodyPr/>
          <a:lstStyle/>
          <a:p>
            <a:r>
              <a:rPr lang="ru-RU" sz="4800" dirty="0">
                <a:solidFill>
                  <a:schemeClr val="bg1">
                    <a:lumMod val="50000"/>
                  </a:schemeClr>
                </a:solidFill>
                <a:effectLst/>
                <a:latin typeface="Calligrapher" pitchFamily="2" charset="2"/>
              </a:rPr>
              <a:t>  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effectLst/>
                <a:latin typeface="PaladinPCRus" pitchFamily="18" charset="0"/>
              </a:rPr>
              <a:t>                            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effectLst/>
                <a:latin typeface="Showcard Gothic" pitchFamily="82" charset="0"/>
              </a:rPr>
              <a:t>                                                                                                     </a:t>
            </a:r>
            <a:r>
              <a:rPr lang="ru-RU" sz="48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howcard Gothic" pitchFamily="82" charset="0"/>
              </a:rPr>
              <a:t>Тема:Внешняя</a:t>
            </a: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effectLst/>
                <a:latin typeface="Showcard Gothic" pitchFamily="82" charset="0"/>
              </a:rPr>
              <a:t> политика </a:t>
            </a: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России 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XVII</a:t>
            </a:r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в.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ru-RU" sz="4800" dirty="0">
              <a:solidFill>
                <a:schemeClr val="bg1">
                  <a:lumMod val="50000"/>
                </a:schemeClr>
              </a:solidFill>
              <a:effectLst/>
              <a:latin typeface="Showcard Gothic" pitchFamily="82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4114800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План: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 smtClean="0">
              <a:solidFill>
                <a:schemeClr val="bg1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marL="514350" lvl="0" indent="-514350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Цели внешней политики России</a:t>
            </a:r>
          </a:p>
          <a:p>
            <a:pPr marL="514350" lvl="0" indent="-514350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Основные направления внешней политики</a:t>
            </a:r>
          </a:p>
          <a:p>
            <a:pPr marL="514350" lvl="0" indent="-514350"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Покорение Сибири</a:t>
            </a:r>
            <a:endParaRPr lang="ru-RU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1547813" y="1844675"/>
            <a:ext cx="6840611" cy="30964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molenskaya_voyna__itog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8039595" cy="69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52536" y="587727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hlinkClick r:id="rId3" action="ppaction://hlinksldjump"/>
              </a:rPr>
              <a:t>Назад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620688"/>
            <a:ext cx="8229600" cy="1384300"/>
          </a:xfrm>
        </p:spPr>
        <p:txBody>
          <a:bodyPr/>
          <a:lstStyle/>
          <a:p>
            <a:r>
              <a:rPr lang="ru-RU" sz="33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Русско-польская </a:t>
            </a:r>
            <a:br>
              <a:rPr lang="ru-RU" sz="3300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ru-RU" sz="33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       война </a:t>
            </a:r>
            <a:br>
              <a:rPr lang="ru-RU" sz="3300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ru-RU" sz="3300" dirty="0">
                <a:solidFill>
                  <a:schemeClr val="bg2">
                    <a:lumMod val="75000"/>
                  </a:schemeClr>
                </a:solidFill>
                <a:effectLst/>
              </a:rPr>
              <a:t>(</a:t>
            </a:r>
            <a:r>
              <a:rPr lang="ru-RU" sz="33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1654 – 1667 гг.)</a:t>
            </a:r>
            <a:endParaRPr lang="ru-RU" sz="330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3074" name="Picture 2" descr="C:\Users\User\Desktop\9e5bde7006f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455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180528" y="5445224"/>
            <a:ext cx="1810544" cy="1680592"/>
          </a:xfrm>
        </p:spPr>
        <p:txBody>
          <a:bodyPr/>
          <a:lstStyle/>
          <a:p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</a:rPr>
              <a:t>Назад</a:t>
            </a:r>
            <a:endParaRPr lang="ru-RU" sz="15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russko-polskaya_voyna_1654-1667__ito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5860"/>
            <a:ext cx="7692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51737" y="587727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hlinkClick r:id="rId3" action="ppaction://hlinksldjump"/>
              </a:rPr>
              <a:t>Назад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0005-005-Russko-turetskaja-vojna-1676-1681-g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6334581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hlinkClick r:id="rId3" action="ppaction://hlinksldjump"/>
              </a:rPr>
              <a:t>Назад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234775" cy="9116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44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4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552" y="27268"/>
            <a:ext cx="8229600" cy="1384300"/>
          </a:xfrm>
        </p:spPr>
        <p:txBody>
          <a:bodyPr/>
          <a:lstStyle/>
          <a:p>
            <a:pPr lvl="0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1. Цели внешней политики</a:t>
            </a:r>
            <a:endParaRPr lang="ru-RU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340768"/>
            <a:ext cx="8852951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     Состояние России к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XVII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в.: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effectLst/>
              </a:rPr>
              <a:t>Восстановление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/>
              </a:rPr>
              <a:t>             Укрепление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/>
              </a:rPr>
              <a:t> экономики               государственной власти</a:t>
            </a:r>
            <a:endParaRPr lang="ru-RU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624638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Выноска со стрелкой вниз 2"/>
          <p:cNvSpPr/>
          <p:nvPr/>
        </p:nvSpPr>
        <p:spPr bwMode="auto">
          <a:xfrm>
            <a:off x="323528" y="2276872"/>
            <a:ext cx="8640960" cy="2376264"/>
          </a:xfrm>
          <a:prstGeom prst="downArrowCallout">
            <a:avLst/>
          </a:prstGeom>
          <a:noFill/>
          <a:ln w="349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4718085"/>
            <a:ext cx="7704856" cy="1938992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chemeClr val="bg2">
                    <a:lumMod val="75000"/>
                  </a:schemeClr>
                </a:solidFill>
              </a:rPr>
              <a:t>Появилась возможность для возвращения территорий и взятия реванша за поражения периода Смуты</a:t>
            </a:r>
            <a:endParaRPr lang="ru-RU" sz="3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Цели внешней политики: </a:t>
            </a:r>
            <a:endParaRPr lang="ru-RU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14800"/>
          </a:xfrm>
        </p:spPr>
        <p:txBody>
          <a:bodyPr/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Возвращение утерянных в период Смуты территорий</a:t>
            </a:r>
          </a:p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Выход к Балтике</a:t>
            </a:r>
          </a:p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Защита территорий от посягательств Крыма и Турции</a:t>
            </a:r>
            <a:endParaRPr lang="ru-RU" i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22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4" name="Rectangle 12"/>
          <p:cNvSpPr>
            <a:spLocks noGrp="1" noChangeArrowheads="1"/>
          </p:cNvSpPr>
          <p:nvPr>
            <p:ph type="title"/>
          </p:nvPr>
        </p:nvSpPr>
        <p:spPr>
          <a:xfrm>
            <a:off x="-25116" y="-243408"/>
            <a:ext cx="9169696" cy="1152252"/>
          </a:xfrm>
        </p:spPr>
        <p:txBody>
          <a:bodyPr/>
          <a:lstStyle/>
          <a:p>
            <a:r>
              <a:rPr lang="ru-RU" sz="33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2. Основные направления внешней политики</a:t>
            </a:r>
            <a:endParaRPr lang="ru-RU" sz="33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624638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graphicFrame>
        <p:nvGraphicFramePr>
          <p:cNvPr id="64527" name="Group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62327"/>
              </p:ext>
            </p:extLst>
          </p:nvPr>
        </p:nvGraphicFramePr>
        <p:xfrm>
          <a:off x="457200" y="1905000"/>
          <a:ext cx="8229600" cy="4114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114800">
                <a:tc>
                  <a:txBody>
                    <a:bodyPr/>
                    <a:lstStyle/>
                    <a:p>
                      <a:pPr marL="914400" marR="0" lvl="0" indent="-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AutoNum type="arabicParenR"/>
                        <a:tabLst/>
                      </a:pPr>
                      <a:r>
                        <a:rPr kumimoji="0" lang="ru-RU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Обеспечение выхода к Балтийскому и Черному морям</a:t>
                      </a:r>
                    </a:p>
                    <a:p>
                      <a:pPr marL="914400" marR="0" lvl="0" indent="-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AutoNum type="arabicParenR"/>
                        <a:tabLst/>
                      </a:pPr>
                      <a:r>
                        <a:rPr kumimoji="0" lang="ru-RU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Участие в освободительном движении украинского и белорусского народов</a:t>
                      </a:r>
                    </a:p>
                    <a:p>
                      <a:pPr marL="914400" marR="0" lvl="0" indent="-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AutoNum type="arabicParenR"/>
                        <a:tabLst/>
                      </a:pPr>
                      <a:r>
                        <a:rPr kumimoji="0" lang="ru-RU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Достижение безопасности южных границ от набегов крымского хана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88212"/>
              </p:ext>
            </p:extLst>
          </p:nvPr>
        </p:nvGraphicFramePr>
        <p:xfrm>
          <a:off x="179512" y="692697"/>
          <a:ext cx="8568952" cy="63458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8112"/>
                <a:gridCol w="3894743"/>
                <a:gridCol w="3666097"/>
              </a:tblGrid>
              <a:tr h="324045">
                <a:tc>
                  <a:txBody>
                    <a:bodyPr/>
                    <a:lstStyle/>
                    <a:p>
                      <a:r>
                        <a:rPr lang="ru-RU" dirty="0" smtClean="0"/>
                        <a:t>  Годы 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Событие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503">
                <a:tc>
                  <a:txBody>
                    <a:bodyPr/>
                    <a:lstStyle/>
                    <a:p>
                      <a:r>
                        <a:rPr lang="ru-RU" dirty="0" smtClean="0"/>
                        <a:t>1632 – 1634 гг.</a:t>
                      </a:r>
                    </a:p>
                    <a:p>
                      <a:r>
                        <a:rPr lang="ru-RU" dirty="0" smtClean="0">
                          <a:hlinkClick r:id="rId2" action="ppaction://hlinksldjump"/>
                        </a:rPr>
                        <a:t>(карта)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545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92080" y="1741656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1634 г. –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</a:rPr>
              <a:t>Поляновский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  договор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восстановлены довоенные границы)</a:t>
            </a:r>
          </a:p>
          <a:p>
            <a:pPr algn="l"/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7364" y="1100022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i="1" u="sng" dirty="0">
                <a:solidFill>
                  <a:schemeClr val="bg2">
                    <a:lumMod val="75000"/>
                  </a:schemeClr>
                </a:solidFill>
              </a:rPr>
              <a:t>Смоленская война:</a:t>
            </a:r>
          </a:p>
          <a:p>
            <a:pPr algn="l"/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Зима 1632 г. – осада Смоленска</a:t>
            </a:r>
          </a:p>
          <a:p>
            <a:pPr algn="l"/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1633 г. – окружение русских армией Владислава</a:t>
            </a:r>
          </a:p>
          <a:p>
            <a:pPr algn="l"/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1634 г. – вывод армии Шеина из Смоленска</a:t>
            </a:r>
          </a:p>
          <a:p>
            <a:pPr algn="l"/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364" y="3140968"/>
            <a:ext cx="4029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i="1" u="sng" dirty="0">
                <a:solidFill>
                  <a:schemeClr val="bg2">
                    <a:lumMod val="75000"/>
                  </a:schemeClr>
                </a:solidFill>
              </a:rPr>
              <a:t>О</a:t>
            </a:r>
            <a:r>
              <a:rPr lang="ru-RU" sz="1800" b="1" i="1" u="sng" dirty="0" smtClean="0">
                <a:solidFill>
                  <a:schemeClr val="bg2">
                    <a:lumMod val="75000"/>
                  </a:schemeClr>
                </a:solidFill>
              </a:rPr>
              <a:t>свободительное движение </a:t>
            </a:r>
            <a:r>
              <a:rPr lang="ru-RU" sz="1800" b="1" i="1" u="sng" dirty="0" err="1">
                <a:solidFill>
                  <a:schemeClr val="bg2">
                    <a:lumMod val="75000"/>
                  </a:schemeClr>
                </a:solidFill>
              </a:rPr>
              <a:t>Б.Хмельницкого</a:t>
            </a:r>
            <a:r>
              <a:rPr lang="ru-RU" sz="1800" b="1" i="1" u="sng" dirty="0">
                <a:solidFill>
                  <a:schemeClr val="bg2">
                    <a:lumMod val="75000"/>
                  </a:schemeClr>
                </a:solidFill>
              </a:rPr>
              <a:t> в </a:t>
            </a:r>
            <a:r>
              <a:rPr lang="ru-RU" sz="1800" b="1" i="1" u="sng" dirty="0" smtClean="0">
                <a:solidFill>
                  <a:schemeClr val="bg2">
                    <a:lumMod val="75000"/>
                  </a:schemeClr>
                </a:solidFill>
              </a:rPr>
              <a:t>Украине</a:t>
            </a:r>
          </a:p>
          <a:p>
            <a:pPr algn="l"/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5746" y="436510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1667 г. – </a:t>
            </a:r>
            <a:r>
              <a:rPr lang="ru-RU" sz="2000" b="1" dirty="0" err="1">
                <a:solidFill>
                  <a:schemeClr val="bg2">
                    <a:lumMod val="75000"/>
                  </a:schemeClr>
                </a:solidFill>
              </a:rPr>
              <a:t>Андрусовское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 перемирие 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к России отошли Смоленск, Северские земли, Левобережная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Украина,Киев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3127027"/>
            <a:ext cx="297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Украина вошла в состав России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677" y="3140968"/>
            <a:ext cx="100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1648-1654 гг.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9424" y="3934216"/>
            <a:ext cx="3168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1" u="sng" dirty="0">
                <a:solidFill>
                  <a:schemeClr val="bg2">
                    <a:lumMod val="75000"/>
                  </a:schemeClr>
                </a:solidFill>
              </a:rPr>
              <a:t>Русско-польская война:</a:t>
            </a:r>
          </a:p>
          <a:p>
            <a:pPr algn="l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Январь 1654 г. – переход Украины в подданство России</a:t>
            </a:r>
          </a:p>
          <a:p>
            <a:pPr algn="l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1654 г. – взятие русскими Смоленска, Белоруссии и Литвы</a:t>
            </a:r>
          </a:p>
          <a:p>
            <a:pPr algn="l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1660 г. – поражение русско-украинской армии под Чудовом, Хмельницкий признает власть Польши над Украиной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397631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1654 </a:t>
            </a:r>
            <a:r>
              <a:rPr lang="ru-RU" sz="2000" b="1" dirty="0" smtClean="0">
                <a:solidFill>
                  <a:schemeClr val="bg1"/>
                </a:solidFill>
              </a:rPr>
              <a:t>–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1667 гг.</a:t>
            </a:r>
          </a:p>
          <a:p>
            <a:r>
              <a:rPr lang="ru-RU" sz="2000" b="1" dirty="0">
                <a:solidFill>
                  <a:schemeClr val="bg1"/>
                </a:solidFill>
                <a:hlinkClick r:id="rId3" action="ppaction://hlinksldjump"/>
              </a:rPr>
              <a:t>(карта)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567" y="5518330"/>
            <a:ext cx="8229600" cy="1384300"/>
          </a:xfrm>
        </p:spPr>
        <p:txBody>
          <a:bodyPr/>
          <a:lstStyle/>
          <a:p>
            <a:r>
              <a:rPr lang="ru-RU" sz="3500" i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1686 г. – «вечный мир» с Польшей</a:t>
            </a:r>
            <a:endParaRPr lang="ru-RU" sz="3500" i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6277"/>
              </p:ext>
            </p:extLst>
          </p:nvPr>
        </p:nvGraphicFramePr>
        <p:xfrm>
          <a:off x="395536" y="332656"/>
          <a:ext cx="8568950" cy="533804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8110"/>
                <a:gridCol w="3894743"/>
                <a:gridCol w="3666097"/>
              </a:tblGrid>
              <a:tr h="583169">
                <a:tc>
                  <a:txBody>
                    <a:bodyPr/>
                    <a:lstStyle/>
                    <a:p>
                      <a:r>
                        <a:rPr lang="ru-RU" dirty="0" smtClean="0"/>
                        <a:t>  Годы 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Событие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225">
                <a:tc>
                  <a:txBody>
                    <a:bodyPr/>
                    <a:lstStyle/>
                    <a:p>
                      <a:r>
                        <a:rPr lang="ru-RU" dirty="0" smtClean="0"/>
                        <a:t>1677 – 1681 гг.</a:t>
                      </a:r>
                    </a:p>
                    <a:p>
                      <a:r>
                        <a:rPr lang="ru-RU" dirty="0" smtClean="0">
                          <a:hlinkClick r:id="rId2" action="ppaction://hlinksldjump"/>
                        </a:rPr>
                        <a:t>(карта)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980728"/>
            <a:ext cx="36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i="1" u="sng" dirty="0">
                <a:solidFill>
                  <a:schemeClr val="bg2">
                    <a:lumMod val="75000"/>
                  </a:schemeClr>
                </a:solidFill>
              </a:rPr>
              <a:t>Русско-турецкая война:</a:t>
            </a:r>
          </a:p>
          <a:p>
            <a:pPr algn="l"/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1669 г. – гетман Правобережной Украины признает себя вассалом турецкого султана и передает ему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</a:rPr>
              <a:t>Подолию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algn="l"/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Начало 1670х гг.–претензии Турции на российские владения в Украине</a:t>
            </a:r>
          </a:p>
          <a:p>
            <a:pPr algn="l"/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1677 г.-осада турками крепости Чигирин (снята после сражения под </a:t>
            </a:r>
            <a:r>
              <a:rPr lang="ru-RU" sz="1800" dirty="0" err="1">
                <a:solidFill>
                  <a:schemeClr val="bg2">
                    <a:lumMod val="75000"/>
                  </a:schemeClr>
                </a:solidFill>
              </a:rPr>
              <a:t>Бужином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algn="l"/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1678 г. – вторая осада Чигирина (в результате боев русские отошли к Днепру)</a:t>
            </a:r>
          </a:p>
          <a:p>
            <a:pPr algn="l"/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196752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1681 г. –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Бахчисарайский договор  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перемирие на 20 лет, Левобережная Украина вошла в состав России)</a:t>
            </a:r>
          </a:p>
          <a:p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490670" y="0"/>
            <a:ext cx="8893175" cy="1384300"/>
          </a:xfrm>
        </p:spPr>
        <p:txBody>
          <a:bodyPr/>
          <a:lstStyle/>
          <a:p>
            <a:pPr lvl="0"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3. Освоение Сибири</a:t>
            </a:r>
            <a:endParaRPr lang="ru-RU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65545" name="WordArt 9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6327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67287"/>
          </a:xfrm>
        </p:spPr>
        <p:txBody>
          <a:bodyPr numCol="1"/>
          <a:lstStyle/>
          <a:p>
            <a:pPr marL="0" indent="0">
              <a:buNone/>
            </a:pPr>
            <a:endParaRPr lang="ru-RU" b="1" i="1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u="sng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Поработайте с учебником: </a:t>
            </a:r>
            <a:endParaRPr lang="ru-RU" b="1" i="1" u="sng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u="sng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Как изменилась территория восточной части России в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веке? (письменно)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 присоединение сибирских земель к России проходила бескровно? (устно)</a:t>
            </a:r>
            <a:endParaRPr lang="ru-RU" b="1" i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Образование, культура и быт России в </a:t>
            </a:r>
            <a:r>
              <a:rPr lang="en-US" dirty="0" smtClean="0">
                <a:solidFill>
                  <a:schemeClr val="bg1"/>
                </a:solidFill>
              </a:rPr>
              <a:t>XVII</a:t>
            </a:r>
            <a:r>
              <a:rPr lang="ru-RU" dirty="0" smtClean="0">
                <a:solidFill>
                  <a:schemeClr val="bg1"/>
                </a:solidFill>
              </a:rPr>
              <a:t> веке.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97320"/>
            <a:ext cx="8856984" cy="4836368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effectLst/>
              </a:rPr>
              <a:t>1 группа – образование и книгопечатание (с.75-76)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effectLst/>
              </a:rPr>
              <a:t>2 группа –научные знания и русские первопроходцы (с.76-78)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bg1"/>
                </a:solidFill>
                <a:effectLst/>
              </a:rPr>
              <a:t>3 группа – литература и архитектура (с.79-82)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bg1"/>
                </a:solidFill>
                <a:effectLst/>
              </a:rPr>
              <a:t>4</a:t>
            </a:r>
            <a:r>
              <a:rPr lang="ru-RU" sz="2800" i="1" dirty="0" smtClean="0">
                <a:solidFill>
                  <a:schemeClr val="bg1"/>
                </a:solidFill>
                <a:effectLst/>
              </a:rPr>
              <a:t> группа – живопись и театр (с.82-84)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  <a:effectLst/>
              </a:rPr>
              <a:t>5</a:t>
            </a:r>
            <a:r>
              <a:rPr lang="ru-RU" i="1" dirty="0" smtClean="0">
                <a:solidFill>
                  <a:schemeClr val="bg1"/>
                </a:solidFill>
                <a:effectLst/>
              </a:rPr>
              <a:t> группа - царский двор (с.85-86)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</a:rPr>
              <a:t>6 группа – боярский и дворянский быт(86-88)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</a:rPr>
              <a:t>7 группа – посадское население (с.88)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</a:rPr>
              <a:t>8 группа – крестьянство (с.88-89)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5903168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effectLst/>
              </a:rPr>
              <a:t>Распространение грамотности и просвещения, книгопечатания</a:t>
            </a:r>
          </a:p>
          <a:p>
            <a:r>
              <a:rPr lang="ru-RU" i="1" dirty="0" smtClean="0">
                <a:solidFill>
                  <a:schemeClr val="bg1"/>
                </a:solidFill>
                <a:effectLst/>
              </a:rPr>
              <a:t>Деятельность </a:t>
            </a:r>
            <a:r>
              <a:rPr lang="ru-RU" i="1" dirty="0" err="1" smtClean="0">
                <a:solidFill>
                  <a:schemeClr val="bg1"/>
                </a:solidFill>
                <a:effectLst/>
              </a:rPr>
              <a:t>С.Полоцкого</a:t>
            </a:r>
            <a:r>
              <a:rPr lang="ru-RU" i="1" dirty="0" smtClean="0">
                <a:solidFill>
                  <a:schemeClr val="bg1"/>
                </a:solidFill>
                <a:effectLst/>
              </a:rPr>
              <a:t>, первый ВУЗ – Славяно-греко-латинское училище</a:t>
            </a:r>
          </a:p>
          <a:p>
            <a:r>
              <a:rPr lang="ru-RU" i="1" dirty="0" smtClean="0">
                <a:solidFill>
                  <a:schemeClr val="bg1"/>
                </a:solidFill>
                <a:effectLst/>
              </a:rPr>
              <a:t>Развитие картографии, строительства</a:t>
            </a:r>
          </a:p>
          <a:p>
            <a:r>
              <a:rPr lang="ru-RU" i="1" dirty="0" smtClean="0">
                <a:solidFill>
                  <a:schemeClr val="bg1"/>
                </a:solidFill>
                <a:effectLst/>
              </a:rPr>
              <a:t>«Синопсис» (первая печатаная история Русского государства)</a:t>
            </a:r>
          </a:p>
          <a:p>
            <a:r>
              <a:rPr lang="ru-RU" i="1" dirty="0" smtClean="0">
                <a:solidFill>
                  <a:schemeClr val="bg1"/>
                </a:solidFill>
                <a:effectLst/>
              </a:rPr>
              <a:t>Географические открытия: </a:t>
            </a:r>
            <a:r>
              <a:rPr lang="ru-RU" i="1" dirty="0" err="1" smtClean="0">
                <a:solidFill>
                  <a:schemeClr val="bg1"/>
                </a:solidFill>
                <a:effectLst/>
              </a:rPr>
              <a:t>С.Дежнев</a:t>
            </a:r>
            <a:r>
              <a:rPr lang="ru-RU" i="1" dirty="0" smtClean="0">
                <a:solidFill>
                  <a:schemeClr val="bg1"/>
                </a:solidFill>
                <a:effectLst/>
              </a:rPr>
              <a:t> (открыл пролив между Азией и Америкой), </a:t>
            </a:r>
            <a:r>
              <a:rPr lang="ru-RU" i="1" dirty="0" err="1" smtClean="0">
                <a:solidFill>
                  <a:schemeClr val="bg1"/>
                </a:solidFill>
                <a:effectLst/>
              </a:rPr>
              <a:t>В.Поярков</a:t>
            </a:r>
            <a:r>
              <a:rPr lang="ru-RU" i="1" dirty="0" smtClean="0">
                <a:solidFill>
                  <a:schemeClr val="bg1"/>
                </a:solidFill>
                <a:effectLst/>
              </a:rPr>
              <a:t> (достиг устья </a:t>
            </a:r>
            <a:r>
              <a:rPr lang="ru-RU" i="1" dirty="0" err="1" smtClean="0">
                <a:solidFill>
                  <a:schemeClr val="bg1"/>
                </a:solidFill>
                <a:effectLst/>
              </a:rPr>
              <a:t>р.Амур</a:t>
            </a:r>
            <a:r>
              <a:rPr lang="ru-RU" i="1" dirty="0" smtClean="0">
                <a:solidFill>
                  <a:schemeClr val="bg1"/>
                </a:solidFill>
                <a:effectLst/>
              </a:rPr>
              <a:t>), </a:t>
            </a:r>
            <a:r>
              <a:rPr lang="ru-RU" i="1" dirty="0" err="1" smtClean="0">
                <a:solidFill>
                  <a:schemeClr val="bg1"/>
                </a:solidFill>
                <a:effectLst/>
              </a:rPr>
              <a:t>М.Стадухин</a:t>
            </a:r>
            <a:r>
              <a:rPr lang="ru-RU" i="1" dirty="0" smtClean="0">
                <a:solidFill>
                  <a:schemeClr val="bg1"/>
                </a:solidFill>
                <a:effectLst/>
              </a:rPr>
              <a:t> (поход на </a:t>
            </a:r>
            <a:r>
              <a:rPr lang="ru-RU" i="1" dirty="0" err="1" smtClean="0">
                <a:solidFill>
                  <a:schemeClr val="bg1"/>
                </a:solidFill>
                <a:effectLst/>
              </a:rPr>
              <a:t>р.Анадырь</a:t>
            </a:r>
            <a:r>
              <a:rPr lang="ru-RU" i="1" dirty="0" smtClean="0">
                <a:solidFill>
                  <a:schemeClr val="bg1"/>
                </a:solidFill>
                <a:effectLst/>
              </a:rPr>
              <a:t>), </a:t>
            </a:r>
            <a:r>
              <a:rPr lang="ru-RU" i="1" dirty="0" err="1" smtClean="0">
                <a:solidFill>
                  <a:schemeClr val="bg1"/>
                </a:solidFill>
                <a:effectLst/>
              </a:rPr>
              <a:t>Е.Хабаров</a:t>
            </a:r>
            <a:r>
              <a:rPr lang="ru-RU" i="1" dirty="0" smtClean="0">
                <a:solidFill>
                  <a:schemeClr val="bg1"/>
                </a:solidFill>
                <a:effectLst/>
              </a:rPr>
              <a:t> («первый чертеж </a:t>
            </a:r>
            <a:r>
              <a:rPr lang="ru-RU" i="1" dirty="0" err="1" smtClean="0">
                <a:solidFill>
                  <a:schemeClr val="bg1"/>
                </a:solidFill>
                <a:effectLst/>
              </a:rPr>
              <a:t>р.Амур</a:t>
            </a:r>
            <a:r>
              <a:rPr lang="ru-RU" i="1" dirty="0" smtClean="0">
                <a:solidFill>
                  <a:schemeClr val="bg1"/>
                </a:solidFill>
                <a:effectLst/>
              </a:rPr>
              <a:t>»)</a:t>
            </a:r>
          </a:p>
          <a:p>
            <a:endParaRPr lang="ru-RU" i="1" dirty="0">
              <a:solidFill>
                <a:schemeClr val="bg1"/>
              </a:solidFill>
              <a:effectLst/>
            </a:endParaRPr>
          </a:p>
          <a:p>
            <a:endParaRPr lang="ru-RU" i="1" dirty="0" smtClean="0">
              <a:solidFill>
                <a:schemeClr val="bg1"/>
              </a:solidFill>
              <a:effectLst/>
            </a:endParaRPr>
          </a:p>
          <a:p>
            <a:endParaRPr lang="ru-RU" i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85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31160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bg1"/>
                </a:solidFill>
                <a:effectLst/>
              </a:rPr>
              <a:t>Новые жанры в литературе: светские произведения, сатирические и биографические повести</a:t>
            </a:r>
          </a:p>
          <a:p>
            <a:r>
              <a:rPr lang="ru-RU" sz="3600" i="1" dirty="0" smtClean="0">
                <a:solidFill>
                  <a:schemeClr val="bg1"/>
                </a:solidFill>
                <a:effectLst/>
              </a:rPr>
              <a:t>В архитектуре – стремление к нарядности, пышности; новый стиль – московское барокко</a:t>
            </a:r>
          </a:p>
          <a:p>
            <a:r>
              <a:rPr lang="ru-RU" sz="3600" i="1" dirty="0" smtClean="0">
                <a:solidFill>
                  <a:schemeClr val="bg1"/>
                </a:solidFill>
                <a:effectLst/>
              </a:rPr>
              <a:t>В живописи – иконопись, изображение повседневных сюжетов, портретная живопись</a:t>
            </a:r>
          </a:p>
          <a:p>
            <a:r>
              <a:rPr lang="ru-RU" sz="3600" i="1" dirty="0" smtClean="0">
                <a:solidFill>
                  <a:schemeClr val="bg1"/>
                </a:solidFill>
                <a:effectLst/>
              </a:rPr>
              <a:t>1672 г. – первый в России театр</a:t>
            </a:r>
            <a:endParaRPr lang="ru-RU" sz="3600" i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15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976</TotalTime>
  <Words>557</Words>
  <Application>Microsoft Office PowerPoint</Application>
  <PresentationFormat>Экран (4:3)</PresentationFormat>
  <Paragraphs>106</Paragraphs>
  <Slides>14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Calligrapher</vt:lpstr>
      <vt:lpstr>Impact</vt:lpstr>
      <vt:lpstr>PaladinPCRus</vt:lpstr>
      <vt:lpstr>Showcard Gothic</vt:lpstr>
      <vt:lpstr>Tahoma</vt:lpstr>
      <vt:lpstr>Times New Roman</vt:lpstr>
      <vt:lpstr>Wingdings</vt:lpstr>
      <vt:lpstr>Океан</vt:lpstr>
      <vt:lpstr>                                                                                                                                   Тема:Внешняя политика России XVII в. </vt:lpstr>
      <vt:lpstr>1. Цели внешней политики</vt:lpstr>
      <vt:lpstr>Цели внешней политики: </vt:lpstr>
      <vt:lpstr>2. Основные направления внешней политики</vt:lpstr>
      <vt:lpstr>1686 г. – «вечный мир» с Польшей</vt:lpstr>
      <vt:lpstr>3. Освоение Сибири</vt:lpstr>
      <vt:lpstr>Образование, культура и быт России в XVII веке. </vt:lpstr>
      <vt:lpstr>Презентация PowerPoint</vt:lpstr>
      <vt:lpstr>Презентация PowerPoint</vt:lpstr>
      <vt:lpstr>Презентация PowerPoint</vt:lpstr>
      <vt:lpstr>Русско-польская         война  (1654 – 1667 гг.)</vt:lpstr>
      <vt:lpstr>Назад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Византия</dc:title>
  <dc:creator>Виктор</dc:creator>
  <cp:lastModifiedBy>Анастасия Хапчук</cp:lastModifiedBy>
  <cp:revision>65</cp:revision>
  <dcterms:created xsi:type="dcterms:W3CDTF">2007-09-16T07:13:54Z</dcterms:created>
  <dcterms:modified xsi:type="dcterms:W3CDTF">2015-09-05T13:45:20Z</dcterms:modified>
</cp:coreProperties>
</file>